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7" r:id="rId4"/>
    <p:sldId id="306" r:id="rId5"/>
    <p:sldId id="307" r:id="rId6"/>
    <p:sldId id="268" r:id="rId7"/>
    <p:sldId id="269" r:id="rId8"/>
    <p:sldId id="257" r:id="rId9"/>
    <p:sldId id="278" r:id="rId10"/>
    <p:sldId id="270" r:id="rId11"/>
    <p:sldId id="260" r:id="rId12"/>
    <p:sldId id="271" r:id="rId13"/>
    <p:sldId id="274" r:id="rId14"/>
    <p:sldId id="277" r:id="rId15"/>
    <p:sldId id="275" r:id="rId16"/>
    <p:sldId id="290" r:id="rId17"/>
    <p:sldId id="281" r:id="rId18"/>
    <p:sldId id="280" r:id="rId19"/>
    <p:sldId id="282" r:id="rId20"/>
    <p:sldId id="283" r:id="rId21"/>
    <p:sldId id="284" r:id="rId22"/>
    <p:sldId id="279" r:id="rId23"/>
    <p:sldId id="286" r:id="rId24"/>
    <p:sldId id="287" r:id="rId25"/>
    <p:sldId id="288" r:id="rId26"/>
    <p:sldId id="289" r:id="rId27"/>
    <p:sldId id="263" r:id="rId28"/>
    <p:sldId id="272" r:id="rId29"/>
    <p:sldId id="273" r:id="rId30"/>
    <p:sldId id="291" r:id="rId31"/>
    <p:sldId id="276" r:id="rId32"/>
  </p:sldIdLst>
  <p:sldSz cx="12192000" cy="6858000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卿尚" initials="张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14"/>
      </p:cViewPr>
      <p:guideLst>
        <p:guide orient="horz" pos="21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B1AE5D-1A21-4082-8179-E60A4DD1CE74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6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0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5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6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8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9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20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2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7.xml"/><Relationship Id="rId1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8.xml"/><Relationship Id="rId1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"/>
          <p:cNvSpPr>
            <a:spLocks noGrp="1"/>
          </p:cNvSpPr>
          <p:nvPr>
            <p:ph type="title"/>
          </p:nvPr>
        </p:nvSpPr>
        <p:spPr>
          <a:xfrm>
            <a:off x="730250" y="2060575"/>
            <a:ext cx="10515600" cy="1325563"/>
          </a:xfrm>
        </p:spPr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阿留申冲突</a:t>
            </a:r>
            <a:r>
              <a:rPr lang="en-US" altLang="zh-CN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想定介绍</a:t>
            </a:r>
            <a:endParaRPr lang="zh-CN" altLang="en-US" sz="6600" dirty="0">
              <a:ea typeface="等线 Light" panose="02010600030101010101" pitchFamily="2" charset="-122"/>
            </a:endParaRPr>
          </a:p>
        </p:txBody>
      </p:sp>
      <p:sp>
        <p:nvSpPr>
          <p:cNvPr id="2051" name="文本框 2"/>
          <p:cNvSpPr txBox="1"/>
          <p:nvPr/>
        </p:nvSpPr>
        <p:spPr>
          <a:xfrm>
            <a:off x="5303838" y="5661025"/>
            <a:ext cx="13684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2023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年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文本框 4"/>
          <p:cNvSpPr txBox="1"/>
          <p:nvPr/>
        </p:nvSpPr>
        <p:spPr>
          <a:xfrm>
            <a:off x="5519738" y="1196975"/>
            <a:ext cx="4824412" cy="4030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、想定背景</a:t>
            </a:r>
            <a:endParaRPr lang="en-US" altLang="zh-CN" sz="6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4572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、想定内容</a:t>
            </a:r>
            <a:endParaRPr lang="en-US" altLang="zh-CN" sz="6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4572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、作战分析</a:t>
            </a:r>
            <a:endParaRPr lang="zh-CN" altLang="en-US" sz="6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" name="文本框 5"/>
          <p:cNvSpPr txBox="1"/>
          <p:nvPr/>
        </p:nvSpPr>
        <p:spPr>
          <a:xfrm>
            <a:off x="1200150" y="1412875"/>
            <a:ext cx="1660525" cy="467995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600" b="1" dirty="0">
                <a:latin typeface="楷体" panose="02010609060101010101" pitchFamily="49" charset="-122"/>
                <a:ea typeface="楷体" panose="02010609060101010101" pitchFamily="49" charset="-122"/>
              </a:rPr>
              <a:t>目  录</a:t>
            </a:r>
            <a:endParaRPr lang="zh-CN" altLang="en-US" sz="9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、想定背景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1770" y="1484630"/>
            <a:ext cx="11320780" cy="5389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阿留申群岛：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地理位置：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位于白令海与北太平洋之间，从阿拉斯加半岛向西伸延至堪察加半岛。阿留申群岛由福克斯、安德烈亚诺夫、四山、拉特和尼尔五组群岛组成，共有大小岛屿近300个左右，长1900公里，总面积1.8万平方千米。</a:t>
            </a:r>
            <a:endParaRPr lang="zh-CN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阿留申群岛位于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太平洋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北部，为分隔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白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令海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与太平洋的火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山岛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群。东起乌尼马克岛，西接阿图岛。</a:t>
            </a:r>
            <a:endParaRPr lang="zh-CN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、想定背景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1770" y="1341120"/>
            <a:ext cx="11320780" cy="48723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阿留申群岛：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第二次世界大战期间，这里的战略重要性人所共见。1942年日军侵占阿图和基斯卡岛岛。一年后，1943年，经过19天激战美国收复阿图岛。冷战时期，阿留申群岛各军事基地是北美大陆战略防御的重要环节。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57200" algn="l" eaLnBrk="1" hangingPunct="1">
              <a:lnSpc>
                <a:spcPct val="15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白令海峡是亚洲和北美洲的分界线，是连接北冰洋和太平洋的通道。阿留申群岛位于白令海峡南部，是去往北极地区的交通要塞。（北极地区石油资源较为丰富）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、想定背景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9" name="内容占位符 2"/>
          <p:cNvSpPr>
            <a:spLocks noGrp="1"/>
          </p:cNvSpPr>
          <p:nvPr>
            <p:ph idx="1" hasCustomPrompt="1"/>
          </p:nvPr>
        </p:nvSpPr>
        <p:spPr>
          <a:xfrm>
            <a:off x="982663" y="1673225"/>
            <a:ext cx="10585450" cy="4525963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想定背景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国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（蓝方）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派出航母战斗群试图摧毁</a:t>
            </a:r>
            <a:r>
              <a:rPr lang="zh-CN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国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（红方）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在边界岛屿上的重要军事设施，夺取重要航道的控制权，</a:t>
            </a:r>
            <a:r>
              <a:rPr lang="zh-CN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国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（红方）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察觉到</a:t>
            </a:r>
            <a:r>
              <a:rPr lang="zh-CN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国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（蓝方）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军事意图，派出舰队对</a:t>
            </a:r>
            <a:r>
              <a:rPr lang="zh-CN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国航母战斗群进行打击和驱离。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b="1" dirty="0">
                <a:latin typeface="Times New Roman" panose="02020603050405020304" pitchFamily="18" charset="0"/>
                <a:ea typeface="等线" panose="02010600030101010101" pitchFamily="2" charset="-122"/>
              </a:rPr>
              <a:t>科曼多尔群岛：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岛上有重要军事设施，与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国（蓝方）阿拉斯加的阿留申群岛仅有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330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公里。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122" name="图片 3"/>
          <p:cNvPicPr>
            <a:picLocks noChangeAspect="1"/>
          </p:cNvPicPr>
          <p:nvPr/>
        </p:nvPicPr>
        <p:blipFill>
          <a:blip r:embed="rId1"/>
          <a:srcRect b="8061"/>
          <a:stretch>
            <a:fillRect/>
          </a:stretch>
        </p:blipFill>
        <p:spPr>
          <a:xfrm>
            <a:off x="1524000" y="2057400"/>
            <a:ext cx="9144000" cy="461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菱形 4"/>
          <p:cNvSpPr/>
          <p:nvPr/>
        </p:nvSpPr>
        <p:spPr>
          <a:xfrm>
            <a:off x="5664200" y="4076700"/>
            <a:ext cx="576263" cy="576263"/>
          </a:xfrm>
          <a:prstGeom prst="diamond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4" name="文本框 5"/>
          <p:cNvSpPr txBox="1"/>
          <p:nvPr/>
        </p:nvSpPr>
        <p:spPr>
          <a:xfrm>
            <a:off x="1376680" y="476250"/>
            <a:ext cx="893254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ea typeface="等线" panose="02010600030101010101" pitchFamily="2" charset="-122"/>
              </a:rPr>
              <a:t>       </a:t>
            </a:r>
            <a:r>
              <a:rPr lang="zh-CN" altLang="en-US" dirty="0">
                <a:ea typeface="等线" panose="02010600030101010101" pitchFamily="2" charset="-122"/>
              </a:rPr>
              <a:t>勘察加半岛、科曼多尔群岛处于北极东北航道的咽喉要地，对于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国（</a:t>
            </a:r>
            <a:r>
              <a:rPr lang="zh-CN" altLang="en-US" dirty="0">
                <a:ea typeface="等线" panose="02010600030101010101" pitchFamily="2" charset="-122"/>
              </a:rPr>
              <a:t>红方）具有重要战略意义。</a:t>
            </a:r>
            <a:endParaRPr lang="zh-CN" altLang="en-US" dirty="0">
              <a:ea typeface="等线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766763" y="0"/>
            <a:ext cx="10515600" cy="1325563"/>
          </a:xfrm>
        </p:spPr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、想定内容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14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5063" y="1319213"/>
            <a:ext cx="10117137" cy="5538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文本框 3"/>
          <p:cNvSpPr txBox="1"/>
          <p:nvPr/>
        </p:nvSpPr>
        <p:spPr>
          <a:xfrm>
            <a:off x="1416050" y="2419350"/>
            <a:ext cx="492125" cy="208756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ea typeface="等线" panose="02010600030101010101" pitchFamily="2" charset="-122"/>
              </a:rPr>
              <a:t>勘察加半岛</a:t>
            </a:r>
            <a:endParaRPr lang="zh-CN" altLang="en-US" sz="2000" b="1" dirty="0">
              <a:solidFill>
                <a:schemeClr val="bg1"/>
              </a:solidFill>
              <a:ea typeface="等线" panose="02010600030101010101" pitchFamily="2" charset="-122"/>
            </a:endParaRPr>
          </a:p>
        </p:txBody>
      </p:sp>
      <p:sp>
        <p:nvSpPr>
          <p:cNvPr id="6149" name="文本框 4"/>
          <p:cNvSpPr txBox="1"/>
          <p:nvPr/>
        </p:nvSpPr>
        <p:spPr>
          <a:xfrm>
            <a:off x="6018213" y="3716338"/>
            <a:ext cx="93503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ea typeface="等线" panose="02010600030101010101" pitchFamily="2" charset="-122"/>
              </a:rPr>
              <a:t>科曼多尔群岛</a:t>
            </a:r>
            <a:endParaRPr lang="zh-CN" altLang="en-US" sz="1800" b="1" dirty="0">
              <a:solidFill>
                <a:schemeClr val="bg1"/>
              </a:solidFill>
              <a:ea typeface="等线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7"/>
            <a:ext cx="6959600" cy="3859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3832225"/>
            <a:ext cx="7493000" cy="3025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文本框 8"/>
          <p:cNvSpPr txBox="1"/>
          <p:nvPr/>
        </p:nvSpPr>
        <p:spPr>
          <a:xfrm>
            <a:off x="7513638" y="1268413"/>
            <a:ext cx="40322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作战单元地理位置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3" name="文本框 9"/>
          <p:cNvSpPr txBox="1"/>
          <p:nvPr/>
        </p:nvSpPr>
        <p:spPr>
          <a:xfrm>
            <a:off x="479425" y="5084763"/>
            <a:ext cx="3744913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双方水面舰群距离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4" name="文本框 10"/>
          <p:cNvSpPr txBox="1"/>
          <p:nvPr/>
        </p:nvSpPr>
        <p:spPr>
          <a:xfrm>
            <a:off x="1919288" y="3203575"/>
            <a:ext cx="23050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北太平洋</a:t>
            </a: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5" name="文本框 11"/>
          <p:cNvSpPr txBox="1"/>
          <p:nvPr/>
        </p:nvSpPr>
        <p:spPr>
          <a:xfrm>
            <a:off x="3295650" y="1420813"/>
            <a:ext cx="23050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白令海</a:t>
            </a: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6" name="文本框 12"/>
          <p:cNvSpPr txBox="1"/>
          <p:nvPr/>
        </p:nvSpPr>
        <p:spPr>
          <a:xfrm>
            <a:off x="3863975" y="2339975"/>
            <a:ext cx="20685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阿留申群岛</a:t>
            </a:r>
            <a:endParaRPr lang="zh-CN" altLang="en-US" sz="24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1981200" y="260350"/>
            <a:ext cx="8229600" cy="1143000"/>
          </a:xfrm>
        </p:spPr>
        <p:txBody>
          <a:bodyPr vert="horz" wrap="square" lIns="91440" tIns="45720" rIns="91440" bIns="45720" anchor="ctr" anchorCtr="0"/>
          <a:p>
            <a:pPr algn="ctr" eaLnBrk="1" hangingPunct="1">
              <a:buNone/>
            </a:pPr>
            <a:r>
              <a:rPr lang="en-US" altLang="zh-CN" dirty="0">
                <a:latin typeface="Times New Roman" panose="02020603050405020304" pitchFamily="18" charset="0"/>
                <a:ea typeface="等线 Light" panose="02010600030101010101" pitchFamily="2" charset="-122"/>
              </a:rPr>
              <a:t>B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国（红方）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单位表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19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50" y="1268413"/>
            <a:ext cx="10172700" cy="54816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4400" b="0" i="0" u="none" strike="noStrike" kern="1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国（</a:t>
            </a:r>
            <a:r>
              <a:rPr kumimoji="0" lang="zh-CN" altLang="en-US" sz="4400" b="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蓝方）单位表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21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50" y="1844675"/>
            <a:ext cx="11569700" cy="4530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838200" y="-100012"/>
            <a:ext cx="10515600" cy="1325562"/>
          </a:xfrm>
        </p:spPr>
        <p:txBody>
          <a:bodyPr vert="horz" wrap="square" lIns="91440" tIns="45720" rIns="91440" bIns="45720" anchor="ctr" anchorCtr="0"/>
          <a:p>
            <a:pPr algn="ctr" eaLnBrk="1" hangingPunct="1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双方单元对比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3" name="内容占位符 2"/>
          <p:cNvSpPr>
            <a:spLocks noGrp="1"/>
          </p:cNvSpPr>
          <p:nvPr>
            <p:ph idx="1" hasCustomPrompt="1"/>
          </p:nvPr>
        </p:nvSpPr>
        <p:spPr>
          <a:xfrm>
            <a:off x="731838" y="1052513"/>
            <a:ext cx="10728325" cy="5472112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主要得分点：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地堡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大型指挥中心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、单实体机场 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(4x 4000m+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跑道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CVN 76 “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里根号”尼米兹级航空母舰</a:t>
            </a:r>
            <a:endParaRPr lang="en-US" altLang="zh-CN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水面单元：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驱逐舰、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巡洋舰、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护卫舰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2×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驱逐舰、</a:t>
            </a: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1×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巡洋舰</a:t>
            </a:r>
            <a:endParaRPr lang="en-US" altLang="zh-CN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水下单元：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奥斯卡级、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基洛级、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阿库拉级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1×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弗吉尼亚级</a:t>
            </a:r>
            <a:endParaRPr lang="en-US" altLang="zh-CN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空中单元：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支点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（四代）、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苏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（三代半）、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苏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35S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（四      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代半）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2×A50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预警机、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21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侦察机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8×F-35C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（五代）、</a:t>
            </a: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8× F/A-18A+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（四代）、</a:t>
            </a: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2×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电子</a:t>
            </a:r>
            <a:endParaRPr lang="en-US" altLang="zh-CN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攻击机、</a:t>
            </a: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2×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舰载预警机</a:t>
            </a:r>
            <a:endParaRPr lang="zh-CN" altLang="en-US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1266" name="内容占位符 3"/>
          <p:cNvPicPr>
            <a:picLocks noGrp="1" noChangeAspect="1"/>
          </p:cNvPicPr>
          <p:nvPr>
            <p:ph idx="1" hasCustomPrompt="1"/>
          </p:nvPr>
        </p:nvPicPr>
        <p:blipFill>
          <a:blip r:embed="rId1"/>
          <a:srcRect b="4248"/>
          <a:stretch>
            <a:fillRect/>
          </a:stretch>
        </p:blipFill>
        <p:spPr>
          <a:xfrm>
            <a:off x="563563" y="3429000"/>
            <a:ext cx="5054600" cy="3251200"/>
          </a:xfrm>
        </p:spPr>
      </p:pic>
      <p:pic>
        <p:nvPicPr>
          <p:cNvPr id="11267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63" y="188913"/>
            <a:ext cx="5054600" cy="309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463" y="2133600"/>
            <a:ext cx="5824537" cy="3627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9" name="文本框 9"/>
          <p:cNvSpPr txBox="1"/>
          <p:nvPr/>
        </p:nvSpPr>
        <p:spPr>
          <a:xfrm>
            <a:off x="6600825" y="1196975"/>
            <a:ext cx="47847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双方水面反舰实力对比</a:t>
            </a: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0" name="文本框 1"/>
          <p:cNvSpPr txBox="1"/>
          <p:nvPr/>
        </p:nvSpPr>
        <p:spPr>
          <a:xfrm>
            <a:off x="1992313" y="4292600"/>
            <a:ext cx="23749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8×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SS-N-22M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型“日炙”超音速反舰导弹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71" name="文本框 6"/>
          <p:cNvSpPr txBox="1"/>
          <p:nvPr/>
        </p:nvSpPr>
        <p:spPr>
          <a:xfrm>
            <a:off x="2063750" y="873125"/>
            <a:ext cx="23764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8×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SS-N-22M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型“日炙”超音速反舰导弹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29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438" y="188913"/>
            <a:ext cx="6696075" cy="3744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8" y="4221163"/>
            <a:ext cx="6696075" cy="2276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2" name="文本框 5"/>
          <p:cNvSpPr txBox="1"/>
          <p:nvPr/>
        </p:nvSpPr>
        <p:spPr>
          <a:xfrm>
            <a:off x="1416050" y="1628775"/>
            <a:ext cx="4751388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16×SS-N-12“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沙箱”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Mod 2 [P-1000]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反舰导弹 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3" name="文本框 6"/>
          <p:cNvSpPr txBox="1"/>
          <p:nvPr/>
        </p:nvSpPr>
        <p:spPr>
          <a:xfrm>
            <a:off x="1919288" y="4437063"/>
            <a:ext cx="338455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SS-N-25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型“弹簧刀”反舰导弹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4" name="标题 1"/>
          <p:cNvSpPr>
            <a:spLocks noGrp="1"/>
          </p:cNvSpPr>
          <p:nvPr>
            <p:ph type="title"/>
          </p:nvPr>
        </p:nvSpPr>
        <p:spPr>
          <a:xfrm>
            <a:off x="7248525" y="2781300"/>
            <a:ext cx="5256213" cy="8540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红方水面反舰力量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6934200" y="2740025"/>
            <a:ext cx="5257800" cy="8540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红方水下反舰力量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315" name="内容占位符 3"/>
          <p:cNvPicPr>
            <a:picLocks noGrp="1" noChangeAspect="1"/>
          </p:cNvPicPr>
          <p:nvPr>
            <p:ph idx="1" hasCustomPrompt="1"/>
          </p:nvPr>
        </p:nvPicPr>
        <p:blipFill>
          <a:blip r:embed="rId1"/>
          <a:srcRect/>
          <a:stretch>
            <a:fillRect/>
          </a:stretch>
        </p:blipFill>
        <p:spPr>
          <a:xfrm>
            <a:off x="193675" y="476250"/>
            <a:ext cx="6596063" cy="2578100"/>
          </a:xfrm>
        </p:spPr>
      </p:pic>
      <p:pic>
        <p:nvPicPr>
          <p:cNvPr id="13316" name="图片 4"/>
          <p:cNvPicPr>
            <a:picLocks noChangeAspect="1"/>
          </p:cNvPicPr>
          <p:nvPr/>
        </p:nvPicPr>
        <p:blipFill>
          <a:blip r:embed="rId2"/>
          <a:srcRect b="15596"/>
          <a:stretch>
            <a:fillRect/>
          </a:stretch>
        </p:blipFill>
        <p:spPr>
          <a:xfrm>
            <a:off x="192088" y="3629025"/>
            <a:ext cx="6597650" cy="2592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文本框 4"/>
          <p:cNvSpPr txBox="1"/>
          <p:nvPr/>
        </p:nvSpPr>
        <p:spPr>
          <a:xfrm>
            <a:off x="560388" y="3724275"/>
            <a:ext cx="475138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24×SS-N-19 “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海难” 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[P-700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花岗岩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]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反舰导弹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18" name="文本框 5"/>
          <p:cNvSpPr txBox="1"/>
          <p:nvPr/>
        </p:nvSpPr>
        <p:spPr>
          <a:xfrm>
            <a:off x="560388" y="1073150"/>
            <a:ext cx="475138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24×SS-N-19 “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海难” 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[P-700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花岗岩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]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反舰导弹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4338" name="图片 3"/>
          <p:cNvPicPr>
            <a:picLocks noChangeAspect="1"/>
          </p:cNvPicPr>
          <p:nvPr/>
        </p:nvPicPr>
        <p:blipFill>
          <a:blip r:embed="rId1"/>
          <a:srcRect l="8347" r="7925"/>
          <a:stretch>
            <a:fillRect/>
          </a:stretch>
        </p:blipFill>
        <p:spPr>
          <a:xfrm>
            <a:off x="130175" y="765175"/>
            <a:ext cx="2592388" cy="5848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725" y="755650"/>
            <a:ext cx="2782888" cy="5849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图片 5"/>
          <p:cNvPicPr>
            <a:picLocks noChangeAspect="1"/>
          </p:cNvPicPr>
          <p:nvPr/>
        </p:nvPicPr>
        <p:blipFill>
          <a:blip r:embed="rId3"/>
          <a:srcRect l="6746" r="5145"/>
          <a:stretch>
            <a:fillRect/>
          </a:stretch>
        </p:blipFill>
        <p:spPr>
          <a:xfrm>
            <a:off x="6137275" y="765175"/>
            <a:ext cx="2833688" cy="5848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图片 6"/>
          <p:cNvPicPr>
            <a:picLocks noChangeAspect="1"/>
          </p:cNvPicPr>
          <p:nvPr/>
        </p:nvPicPr>
        <p:blipFill>
          <a:blip r:embed="rId4"/>
          <a:srcRect l="7065" r="17583"/>
          <a:stretch>
            <a:fillRect/>
          </a:stretch>
        </p:blipFill>
        <p:spPr>
          <a:xfrm>
            <a:off x="9282113" y="750888"/>
            <a:ext cx="2813050" cy="5848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文本框 7"/>
          <p:cNvSpPr txBox="1"/>
          <p:nvPr/>
        </p:nvSpPr>
        <p:spPr>
          <a:xfrm>
            <a:off x="4398963" y="115888"/>
            <a:ext cx="64008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蓝方水面及水下力量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文本框 4"/>
          <p:cNvSpPr txBox="1"/>
          <p:nvPr/>
        </p:nvSpPr>
        <p:spPr>
          <a:xfrm>
            <a:off x="8759825" y="2938463"/>
            <a:ext cx="32162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双方防空实力对比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36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538" y="725488"/>
            <a:ext cx="8523287" cy="5473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文本框 3"/>
          <p:cNvSpPr txBox="1"/>
          <p:nvPr/>
        </p:nvSpPr>
        <p:spPr>
          <a:xfrm>
            <a:off x="196850" y="30163"/>
            <a:ext cx="11809413" cy="180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红方空战力量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苏</a:t>
            </a:r>
            <a:r>
              <a:rPr lang="en-US" altLang="zh-CN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默认挂载方案为空战巡逻方案，对敌方空中目标进行打击，防御电子对抗吊舱可提高战斗机电抗能力。可搭载贯通炸弹与火箭弹对敌方水面舰艇进行打击。</a:t>
            </a:r>
            <a:b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38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88" y="1416050"/>
            <a:ext cx="11664950" cy="184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8" name="文本框 2"/>
          <p:cNvSpPr txBox="1"/>
          <p:nvPr/>
        </p:nvSpPr>
        <p:spPr>
          <a:xfrm>
            <a:off x="184150" y="3257550"/>
            <a:ext cx="11664950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支点</a:t>
            </a:r>
            <a:r>
              <a:rPr lang="en-US" altLang="zh-CN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默认挂载方案为标准空战巡逻方案，载弹量高。可搭载反辐射巡航导弹与“卡雅克”空舰导弹，也可搭载贯通炸弹与火箭弹对敌方水面舰艇进行打击。</a:t>
            </a:r>
            <a:endParaRPr lang="en-US" altLang="zh-CN" sz="1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38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88" y="4227513"/>
            <a:ext cx="11657012" cy="2501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741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213" y="333375"/>
            <a:ext cx="10729912" cy="326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75" y="3860800"/>
            <a:ext cx="10729913" cy="2778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文本框 4"/>
          <p:cNvSpPr txBox="1"/>
          <p:nvPr/>
        </p:nvSpPr>
        <p:spPr>
          <a:xfrm>
            <a:off x="263525" y="76200"/>
            <a:ext cx="11736388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苏</a:t>
            </a:r>
            <a:r>
              <a:rPr lang="en-US" altLang="zh-CN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35S</a:t>
            </a: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默认挂载方案为标准空战巡逻方案。可搭载反辐射巡航导弹与“芦笛”空舰导弹，也可搭载贯通炸弹与火箭弹对敌方水面舰艇进行打击。</a:t>
            </a:r>
            <a:endParaRPr lang="zh-CN" altLang="en-US" sz="1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435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425" y="908050"/>
            <a:ext cx="11545888" cy="306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538" y="4140200"/>
            <a:ext cx="6159500" cy="2605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3" y="4140200"/>
            <a:ext cx="5588000" cy="2605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8" name="文本框 1"/>
          <p:cNvSpPr txBox="1"/>
          <p:nvPr/>
        </p:nvSpPr>
        <p:spPr>
          <a:xfrm>
            <a:off x="1055688" y="549275"/>
            <a:ext cx="9001125" cy="719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dirty="0">
              <a:latin typeface="Calibri" panose="020F0502020204030204" pitchFamily="34" charset="0"/>
              <a:ea typeface="等线" panose="02010600030101010101" pitchFamily="2" charset="-122"/>
            </a:endParaRPr>
          </a:p>
        </p:txBody>
      </p:sp>
      <p:sp>
        <p:nvSpPr>
          <p:cNvPr id="19459" name="文本框 3"/>
          <p:cNvSpPr txBox="1"/>
          <p:nvPr/>
        </p:nvSpPr>
        <p:spPr>
          <a:xfrm>
            <a:off x="695325" y="904875"/>
            <a:ext cx="52562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“支柱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”预警机探测能力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9460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3" y="1916113"/>
            <a:ext cx="6043612" cy="4373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图片 5"/>
          <p:cNvPicPr>
            <a:picLocks noChangeAspect="1"/>
          </p:cNvPicPr>
          <p:nvPr/>
        </p:nvPicPr>
        <p:blipFill>
          <a:blip r:embed="rId2"/>
          <a:srcRect t="5409"/>
          <a:stretch>
            <a:fillRect/>
          </a:stretch>
        </p:blipFill>
        <p:spPr>
          <a:xfrm>
            <a:off x="6456363" y="1916113"/>
            <a:ext cx="5575300" cy="4373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2" name="文本框 8"/>
          <p:cNvSpPr txBox="1"/>
          <p:nvPr/>
        </p:nvSpPr>
        <p:spPr>
          <a:xfrm>
            <a:off x="6951663" y="904875"/>
            <a:ext cx="52562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“图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21R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”侦察机探测能力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2" name="文本框 3"/>
          <p:cNvSpPr txBox="1"/>
          <p:nvPr/>
        </p:nvSpPr>
        <p:spPr>
          <a:xfrm>
            <a:off x="263525" y="0"/>
            <a:ext cx="11880850" cy="1784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蓝方空战力量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0" indent="0" defTabSz="4572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F35C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默认挂载方案为內部挂载（标准空战巡逻方案）。可搭载联合防区外武器与通用炸弹对敌方地面和水面目标进行打击。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483" name="图片 1"/>
          <p:cNvPicPr>
            <a:picLocks noChangeAspect="1"/>
          </p:cNvPicPr>
          <p:nvPr/>
        </p:nvPicPr>
        <p:blipFill>
          <a:blip r:embed="rId1"/>
          <a:srcRect b="18581"/>
          <a:stretch>
            <a:fillRect/>
          </a:stretch>
        </p:blipFill>
        <p:spPr>
          <a:xfrm>
            <a:off x="415925" y="1454150"/>
            <a:ext cx="10971213" cy="266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图片 2"/>
          <p:cNvPicPr>
            <a:picLocks noChangeAspect="1"/>
          </p:cNvPicPr>
          <p:nvPr/>
        </p:nvPicPr>
        <p:blipFill>
          <a:blip r:embed="rId2"/>
          <a:srcRect l="24579"/>
          <a:stretch>
            <a:fillRect/>
          </a:stretch>
        </p:blipFill>
        <p:spPr>
          <a:xfrm>
            <a:off x="6019800" y="4237038"/>
            <a:ext cx="5367338" cy="259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图片 3"/>
          <p:cNvPicPr>
            <a:picLocks noChangeAspect="1"/>
          </p:cNvPicPr>
          <p:nvPr/>
        </p:nvPicPr>
        <p:blipFill>
          <a:blip r:embed="rId3"/>
          <a:srcRect l="21860" t="-914" r="798" b="914"/>
          <a:stretch>
            <a:fillRect/>
          </a:stretch>
        </p:blipFill>
        <p:spPr>
          <a:xfrm>
            <a:off x="415925" y="4237038"/>
            <a:ext cx="5064125" cy="25923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1506" name="图片 1"/>
          <p:cNvPicPr>
            <a:picLocks noChangeAspect="1"/>
          </p:cNvPicPr>
          <p:nvPr/>
        </p:nvPicPr>
        <p:blipFill>
          <a:blip r:embed="rId1"/>
          <a:srcRect t="17052"/>
          <a:stretch>
            <a:fillRect/>
          </a:stretch>
        </p:blipFill>
        <p:spPr>
          <a:xfrm>
            <a:off x="982663" y="1074738"/>
            <a:ext cx="9793287" cy="289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文本框 2"/>
          <p:cNvSpPr txBox="1"/>
          <p:nvPr/>
        </p:nvSpPr>
        <p:spPr>
          <a:xfrm>
            <a:off x="334963" y="111125"/>
            <a:ext cx="11676062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大黄蜂：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默认挂载方案为空战巡逻方案，对敌方空中目标进行打击。可搭载反辐射导弹、反舰导弹和通用炸弹对敌方水面与地面目标进行打击。</a:t>
            </a:r>
            <a:endParaRPr lang="zh-CN" altLang="en-US" sz="2000" dirty="0">
              <a:latin typeface="Calibri" panose="020F0502020204030204" pitchFamily="34" charset="0"/>
              <a:ea typeface="等线" panose="02010600030101010101" pitchFamily="2" charset="-122"/>
            </a:endParaRPr>
          </a:p>
        </p:txBody>
      </p:sp>
      <p:pic>
        <p:nvPicPr>
          <p:cNvPr id="2150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775" y="4133850"/>
            <a:ext cx="6064250" cy="2587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4133850"/>
            <a:ext cx="5507038" cy="2587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30" name="文本框 1"/>
          <p:cNvSpPr txBox="1"/>
          <p:nvPr/>
        </p:nvSpPr>
        <p:spPr>
          <a:xfrm>
            <a:off x="334963" y="260350"/>
            <a:ext cx="11676062" cy="963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海鹰反潜机：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默认挂载为轻型鱼雷，可供选择方案较战斗机少，主要任务为在反潜巡逻区域投放声呐浮标，并对敌方潜艇进行打击。</a:t>
            </a:r>
            <a:endParaRPr lang="zh-CN" altLang="en-US" sz="2000" dirty="0">
              <a:latin typeface="Calibri" panose="020F0502020204030204" pitchFamily="34" charset="0"/>
              <a:ea typeface="等线" panose="02010600030101010101" pitchFamily="2" charset="-122"/>
            </a:endParaRPr>
          </a:p>
        </p:txBody>
      </p:sp>
      <p:pic>
        <p:nvPicPr>
          <p:cNvPr id="2253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1484313"/>
            <a:ext cx="10720388" cy="496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4" name="文本框 1"/>
          <p:cNvSpPr txBox="1"/>
          <p:nvPr/>
        </p:nvSpPr>
        <p:spPr>
          <a:xfrm>
            <a:off x="428625" y="260350"/>
            <a:ext cx="113760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“咆哮者”电子攻击机：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默认挂载为进攻型电子干扰。可搭载反辐射导弹对敌方水面和地面目标进行打击。</a:t>
            </a:r>
            <a:endParaRPr lang="zh-CN" altLang="en-US" sz="2000" dirty="0">
              <a:latin typeface="Calibri" panose="020F0502020204030204" pitchFamily="34" charset="0"/>
              <a:ea typeface="等线" panose="02010600030101010101" pitchFamily="2" charset="-122"/>
            </a:endParaRPr>
          </a:p>
        </p:txBody>
      </p:sp>
      <p:pic>
        <p:nvPicPr>
          <p:cNvPr id="2355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3188" y="1125538"/>
            <a:ext cx="7059612" cy="2343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3716338"/>
            <a:ext cx="11460162" cy="295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8" name="文本框 4"/>
          <p:cNvSpPr txBox="1"/>
          <p:nvPr/>
        </p:nvSpPr>
        <p:spPr>
          <a:xfrm>
            <a:off x="3359150" y="333375"/>
            <a:ext cx="69135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“先进鹰眼”舰载预警机探测能力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579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963" y="1125538"/>
            <a:ext cx="11593512" cy="5543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、作战分析</a:t>
            </a:r>
            <a:endParaRPr lang="zh-CN" altLang="zh-CN" dirty="0">
              <a:ea typeface="等线 Light" panose="02010600030101010101" pitchFamily="2" charset="-122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 hasCustomPrompt="1"/>
          </p:nvPr>
        </p:nvSpPr>
        <p:spPr>
          <a:xfrm>
            <a:off x="911225" y="1692275"/>
            <a:ext cx="10515600" cy="4351338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b="1" dirty="0">
                <a:ea typeface="等线" panose="02010600030101010101" pitchFamily="2" charset="-122"/>
              </a:rPr>
              <a:t>双方作战意图</a:t>
            </a:r>
            <a:b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</a:b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国（红方）：主要作战目标，驱逐打击敌方航母战斗群，保护我方重要设施；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国（蓝方）：主要作战目标，摧毁敌方地下指挥所；次要作战目标，打击敌方潜艇舰队，消除对己方航母威胁。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65175" y="-100012"/>
            <a:ext cx="10515600" cy="1325562"/>
          </a:xfrm>
        </p:spPr>
        <p:txBody>
          <a:bodyPr vert="horz" wrap="square" lIns="91440" tIns="45720" rIns="91440" bIns="45720" anchor="ctr" anchorCtr="0"/>
          <a:p>
            <a:pPr algn="ctr" eaLnBrk="1" hangingPunct="1"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国（红方）作战方案主要内容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627" name="文本框 1"/>
          <p:cNvSpPr txBox="1"/>
          <p:nvPr/>
        </p:nvSpPr>
        <p:spPr>
          <a:xfrm>
            <a:off x="334963" y="830263"/>
            <a:ext cx="367347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、红方战斗机在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S-400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辅助下在双方对峙区域进行制空权争夺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62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88" y="1738313"/>
            <a:ext cx="3959225" cy="2336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0" y="1720850"/>
            <a:ext cx="3632200" cy="126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0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0" y="3030538"/>
            <a:ext cx="3632200" cy="1027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1" name="文本框 7"/>
          <p:cNvSpPr txBox="1"/>
          <p:nvPr/>
        </p:nvSpPr>
        <p:spPr>
          <a:xfrm>
            <a:off x="4705350" y="830263"/>
            <a:ext cx="367347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、红方预警机、侦察机在水面舰队与战斗机掩护下进行探测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632" name="文本框 9"/>
          <p:cNvSpPr txBox="1"/>
          <p:nvPr/>
        </p:nvSpPr>
        <p:spPr>
          <a:xfrm>
            <a:off x="550863" y="4108450"/>
            <a:ext cx="5413375" cy="506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、红方水面舰艇与水下潜艇迅速向蓝方靠近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63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4629150"/>
            <a:ext cx="4608512" cy="212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4" name="图片 10"/>
          <p:cNvPicPr>
            <a:picLocks noChangeAspect="1"/>
          </p:cNvPicPr>
          <p:nvPr/>
        </p:nvPicPr>
        <p:blipFill>
          <a:blip r:embed="rId5"/>
          <a:srcRect t="9503" b="4655"/>
          <a:stretch>
            <a:fillRect/>
          </a:stretch>
        </p:blipFill>
        <p:spPr>
          <a:xfrm>
            <a:off x="8616950" y="1727200"/>
            <a:ext cx="3240088" cy="2320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5" name="文本框 12"/>
          <p:cNvSpPr txBox="1"/>
          <p:nvPr/>
        </p:nvSpPr>
        <p:spPr>
          <a:xfrm>
            <a:off x="8480425" y="830263"/>
            <a:ext cx="3579813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、依靠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S-400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与水面舰艇防空力量对岛上重要军事设施进行防御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636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50" y="4633913"/>
            <a:ext cx="5081588" cy="2124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7" name="文本框 14"/>
          <p:cNvSpPr txBox="1"/>
          <p:nvPr/>
        </p:nvSpPr>
        <p:spPr>
          <a:xfrm>
            <a:off x="6369050" y="4092575"/>
            <a:ext cx="5413375" cy="50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、合理分配反舰导弹和鱼雷对敌方舰队进行打击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839788" y="-100012"/>
            <a:ext cx="10515600" cy="1325562"/>
          </a:xfrm>
        </p:spPr>
        <p:txBody>
          <a:bodyPr vert="horz" wrap="square" lIns="91440" tIns="45720" rIns="91440" bIns="45720" anchor="ctr" anchorCtr="0"/>
          <a:p>
            <a:pPr algn="ctr" eaLnBrk="1" hangingPunct="1"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国（蓝方）作战方案主要内容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7651" name="图片 1"/>
          <p:cNvPicPr>
            <a:picLocks noChangeAspect="1"/>
          </p:cNvPicPr>
          <p:nvPr/>
        </p:nvPicPr>
        <p:blipFill>
          <a:blip r:embed="rId1"/>
          <a:srcRect t="5038" b="4256"/>
          <a:stretch>
            <a:fillRect/>
          </a:stretch>
        </p:blipFill>
        <p:spPr>
          <a:xfrm>
            <a:off x="207963" y="1620838"/>
            <a:ext cx="3671887" cy="240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文本框 2"/>
          <p:cNvSpPr txBox="1"/>
          <p:nvPr/>
        </p:nvSpPr>
        <p:spPr>
          <a:xfrm>
            <a:off x="279400" y="747713"/>
            <a:ext cx="37687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、蓝方战斗机，电子攻击机在双方对峙区域进行警戒与制空权争夺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765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5" y="1628775"/>
            <a:ext cx="3743325" cy="2400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4" name="文本框 5"/>
          <p:cNvSpPr txBox="1"/>
          <p:nvPr/>
        </p:nvSpPr>
        <p:spPr>
          <a:xfrm>
            <a:off x="4283075" y="765175"/>
            <a:ext cx="3679825" cy="92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、蓝方反潜机在舰队西北侧进行反潜巡逻，摧毁敌方前线作战单元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7655" name="图片 4"/>
          <p:cNvPicPr>
            <a:picLocks noChangeAspect="1"/>
          </p:cNvPicPr>
          <p:nvPr/>
        </p:nvPicPr>
        <p:blipFill>
          <a:blip r:embed="rId3"/>
          <a:srcRect t="9386" r="21689" b="14967"/>
          <a:stretch>
            <a:fillRect/>
          </a:stretch>
        </p:blipFill>
        <p:spPr>
          <a:xfrm>
            <a:off x="8299450" y="1620838"/>
            <a:ext cx="3640138" cy="1160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6" name="图片 6"/>
          <p:cNvPicPr>
            <a:picLocks noChangeAspect="1"/>
          </p:cNvPicPr>
          <p:nvPr/>
        </p:nvPicPr>
        <p:blipFill>
          <a:blip r:embed="rId4"/>
          <a:srcRect t="15968"/>
          <a:stretch>
            <a:fillRect/>
          </a:stretch>
        </p:blipFill>
        <p:spPr>
          <a:xfrm>
            <a:off x="8302625" y="2882900"/>
            <a:ext cx="3657600" cy="1136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7" name="文本框 8"/>
          <p:cNvSpPr txBox="1"/>
          <p:nvPr/>
        </p:nvSpPr>
        <p:spPr>
          <a:xfrm>
            <a:off x="8216900" y="765175"/>
            <a:ext cx="3856038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、蓝方预警机在舰队南北部分别进行探测侦察，注意远离敌方防空范围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765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225" y="4586288"/>
            <a:ext cx="4503738" cy="2182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9" name="文本框 10"/>
          <p:cNvSpPr txBox="1"/>
          <p:nvPr/>
        </p:nvSpPr>
        <p:spPr>
          <a:xfrm>
            <a:off x="1127125" y="4078288"/>
            <a:ext cx="4824413" cy="50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、舰队收缩防御圈并向东南部全速撤退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7660" name="图片 9"/>
          <p:cNvPicPr>
            <a:picLocks noChangeAspect="1"/>
          </p:cNvPicPr>
          <p:nvPr/>
        </p:nvPicPr>
        <p:blipFill>
          <a:blip r:embed="rId6"/>
          <a:srcRect t="13760" b="7597"/>
          <a:stretch>
            <a:fillRect/>
          </a:stretch>
        </p:blipFill>
        <p:spPr>
          <a:xfrm>
            <a:off x="6232525" y="4586288"/>
            <a:ext cx="4889500" cy="2182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61" name="文本框 12"/>
          <p:cNvSpPr txBox="1"/>
          <p:nvPr/>
        </p:nvSpPr>
        <p:spPr>
          <a:xfrm>
            <a:off x="5840413" y="4068763"/>
            <a:ext cx="5673725" cy="50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、合理分配巡航导弹以对敌方重要建筑设施进行打击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文本框 3"/>
          <p:cNvSpPr txBox="1"/>
          <p:nvPr/>
        </p:nvSpPr>
        <p:spPr>
          <a:xfrm>
            <a:off x="2782888" y="333375"/>
            <a:ext cx="64817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阿留申冲突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人机协同脚本设计方向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675" name="文本框 4"/>
          <p:cNvSpPr txBox="1"/>
          <p:nvPr/>
        </p:nvSpPr>
        <p:spPr>
          <a:xfrm>
            <a:off x="766763" y="1052513"/>
            <a:ext cx="10945812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、反潜作战：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声呐浮标的投放与布局，合理设计各声呐浮标投放间距，取得最大化探测效果，对水下潜艇精准识别与定位，并迅速实施打击。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、空中作战：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战斗机的机动性与临机接战能力，被敌方防空力量锁定后，通过提前设计好的规避预案进行防御，提高飞机生存能力。当己方探测到敌方目标时，通过计算得出最优攻击距离与方案，战斗机迅速反应并进行精确打击，提高飞机的命中能力以节省弹药。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、武器使用方案：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根据己方弹药性能和敌方目标损伤点，计算出最优武器使用方案，提高弹药命中率并达到节省弹药目的。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5275" y="4076700"/>
            <a:ext cx="5722938" cy="2493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文本框 4"/>
          <p:cNvSpPr txBox="1">
            <a:spLocks noChangeArrowheads="1"/>
          </p:cNvSpPr>
          <p:nvPr/>
        </p:nvSpPr>
        <p:spPr bwMode="auto">
          <a:xfrm>
            <a:off x="1415480" y="2420888"/>
            <a:ext cx="46085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60000" endA="900" endPos="58000" dir="5400000" sy="-100000" algn="bl" rotWithShape="0"/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感谢观看</a:t>
            </a:r>
            <a:endParaRPr kumimoji="0" lang="zh-CN" alt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6350" stA="60000" endA="900" endPos="58000" dir="5400000" sy="-100000" algn="bl" rotWithShape="0"/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50050" y="1052513"/>
            <a:ext cx="4891088" cy="4464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字魂59号-创粗黑" charset="-122"/>
              <a:ea typeface="字魂59号-创粗黑" charset="-122"/>
              <a:cs typeface="+mn-cs"/>
              <a:sym typeface="字魂59号-创粗黑" charset="-122"/>
            </a:endParaRPr>
          </a:p>
        </p:txBody>
      </p:sp>
      <p:pic>
        <p:nvPicPr>
          <p:cNvPr id="29700" name="图片 6" descr="QQ图片202106212119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8163" y="1268413"/>
            <a:ext cx="4627562" cy="4037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2261</Words>
  <Application>WPS 演示</Application>
  <PresentationFormat>宽屏</PresentationFormat>
  <Paragraphs>145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Calibri Light</vt:lpstr>
      <vt:lpstr>黑体</vt:lpstr>
      <vt:lpstr>等线 Light</vt:lpstr>
      <vt:lpstr>Times New Roman</vt:lpstr>
      <vt:lpstr>等线</vt:lpstr>
      <vt:lpstr>楷体</vt:lpstr>
      <vt:lpstr>微软雅黑</vt:lpstr>
      <vt:lpstr>Arial Unicode MS</vt:lpstr>
      <vt:lpstr>字魂59号-创粗黑</vt:lpstr>
      <vt:lpstr>默认设计模板</vt:lpstr>
      <vt:lpstr>《阿留申冲突》想定介绍</vt:lpstr>
      <vt:lpstr>PowerPoint 演示文稿</vt:lpstr>
      <vt:lpstr>1、想定背景</vt:lpstr>
      <vt:lpstr>1、想定背景</vt:lpstr>
      <vt:lpstr>1、想定背景</vt:lpstr>
      <vt:lpstr>PowerPoint 演示文稿</vt:lpstr>
      <vt:lpstr>2、想定内容</vt:lpstr>
      <vt:lpstr>PowerPoint 演示文稿</vt:lpstr>
      <vt:lpstr>B国（红方）单位表</vt:lpstr>
      <vt:lpstr>A国（蓝方）单位表</vt:lpstr>
      <vt:lpstr>双方单元对比</vt:lpstr>
      <vt:lpstr>PowerPoint 演示文稿</vt:lpstr>
      <vt:lpstr>红方水面反舰力量</vt:lpstr>
      <vt:lpstr>红方水下反舰力量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3、作战分析</vt:lpstr>
      <vt:lpstr>B国（红方）作战方案主要内容</vt:lpstr>
      <vt:lpstr>A国（蓝方）作战方案主要内容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阿留申冲突想定介绍</dc:title>
  <dc:creator>YXWLP</dc:creator>
  <cp:lastModifiedBy>Administrator</cp:lastModifiedBy>
  <cp:revision>64</cp:revision>
  <dcterms:created xsi:type="dcterms:W3CDTF">2016-12-02T08:56:00Z</dcterms:created>
  <dcterms:modified xsi:type="dcterms:W3CDTF">2023-08-13T01:42:34Z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2052-11.8.2.11739</vt:lpwstr>
  </property>
  <property fmtid="{D5CDD505-2E9C-101B-9397-08002B2CF9AE}" pid="3" name="ICV">
    <vt:lpwstr>87A0722D52AF42F28FA8326047821F48</vt:lpwstr>
  </property>
</Properties>
</file>